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75" r:id="rId13"/>
    <p:sldId id="267" r:id="rId14"/>
    <p:sldId id="268" r:id="rId15"/>
    <p:sldId id="269" r:id="rId16"/>
    <p:sldId id="271" r:id="rId17"/>
    <p:sldId id="270" r:id="rId18"/>
    <p:sldId id="272" r:id="rId19"/>
    <p:sldId id="281" r:id="rId20"/>
    <p:sldId id="277" r:id="rId21"/>
    <p:sldId id="280" r:id="rId22"/>
    <p:sldId id="279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451B-8ACD-487C-AEC9-D2937E350CC1}" type="datetimeFigureOut">
              <a:rPr lang="pl-PL" smtClean="0"/>
              <a:t>30.05.2019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D3E09-56AF-41E6-8EDC-30D10786C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23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15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96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60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02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16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824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26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7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665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29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77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93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48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740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842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286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05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26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198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990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77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813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4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01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125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92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23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44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29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06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62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3E09-56AF-41E6-8EDC-30D10786C6B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4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D6E6-424F-4EE3-93FD-62BE9758143D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64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AF7B-BE8E-4CC4-AF58-2A7E1447A770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22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D80F-CCCC-43A7-B59E-56573E2A5FA7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53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EF41-0378-479C-9116-F47E1B7C1188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1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1E27-39F8-4698-9FFC-7259CD1FF802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92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12D-1EA1-4721-8169-3A687E1E55F3}" type="datetime1">
              <a:rPr lang="pl-PL" smtClean="0"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4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8A43-A9EE-42B0-B375-BAE9F20C6784}" type="datetime1">
              <a:rPr lang="pl-PL" smtClean="0"/>
              <a:t>30.05.2019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86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7D1-746A-41C1-8A1C-97AE827A6AEB}" type="datetime1">
              <a:rPr lang="pl-PL" smtClean="0"/>
              <a:t>30.05.2019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95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2233-2122-41CB-A4A4-A6301117C7DC}" type="datetime1">
              <a:rPr lang="pl-PL" smtClean="0"/>
              <a:t>30.05.2019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08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5B7-E888-43C6-AA59-72BC16B40E6A}" type="datetime1">
              <a:rPr lang="pl-PL" smtClean="0"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2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964-3E21-42CE-A194-C5DA1882C598}" type="datetime1">
              <a:rPr lang="pl-PL" smtClean="0"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8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A6EC-9309-47B0-B5E7-6356BE3603B0}" type="datetime1">
              <a:rPr lang="pl-PL" smtClean="0"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984B-3072-4DC6-A0E4-916C4EB08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ciej.malecki@marlin.com.p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57457"/>
            <a:ext cx="10058400" cy="7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28698" y="3077120"/>
            <a:ext cx="7024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Panel kompletacji zamówień sprzedaży – kontrola magazynu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Tworzenie propozycji zamówień zakupu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Program punktowy (lojalnościowy)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Notatki CRM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sz="3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07177" y="1480457"/>
            <a:ext cx="7445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Najciekawsze funkcje, rozwijane w Marlin w ostatnim czasie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404741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032606" y="2101742"/>
            <a:ext cx="762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6000" b="1" dirty="0" smtClean="0"/>
              <a:t>Panel kompletacji zamówień sprzedaży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29621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49571" y="1420572"/>
            <a:ext cx="8927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KOMPLETACJA ZAMÓWIEŃ SPRZEDAŻY</a:t>
            </a:r>
          </a:p>
          <a:p>
            <a:pPr lvl="1" algn="ctr">
              <a:buClr>
                <a:srgbClr val="FF0000"/>
              </a:buClr>
            </a:pPr>
            <a:r>
              <a:rPr lang="pl-PL" sz="4000" b="1" dirty="0"/>
              <a:t>PO CO?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Statystyki ilości wydanych pozycji przez pracowników </a:t>
            </a:r>
            <a:r>
              <a:rPr lang="pl-PL" sz="3200" b="1" dirty="0" smtClean="0"/>
              <a:t>magazynu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Problem z ginącymi zamówieniami sprzedaży (WZ)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Problem z ustaleniem, kto aktualnie kompletuje zamówienie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Przypisanie zamówienia do magazyniera w przypadku reklamacji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95821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376083"/>
            <a:ext cx="6296904" cy="488700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Oddanie do kompletacji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90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376083"/>
            <a:ext cx="6296904" cy="488700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Oddanie do kompletacji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Na terminalu magazynowym są wszystkie zamówienia oddane do kompletacji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376083"/>
            <a:ext cx="629690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6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Oddanie do kompletacji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Na terminalu magazynowym są wszystkie zamówienia oddane do kompletacji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Magazynier podaje swoje inicjały i hasło i drukuje zamówienie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267929"/>
            <a:ext cx="629690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Możemy sprawdzić statystykę sprzedaży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70" y="1267929"/>
            <a:ext cx="6031837" cy="54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4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Możemy stworzyć statystykę sprzedaży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Przeglądając zamówienia sprzedaży widzimy jaki operator pobrał zamówienie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267929"/>
            <a:ext cx="6296904" cy="488700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267929"/>
            <a:ext cx="629690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8090" y="1759974"/>
            <a:ext cx="3785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Możemy stworzyć statystykę sprzedaży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Przeglądając zamówienia sprzedaży widzimy jaki operator pobrał zamówienie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Mamy archiwum kto kompletował w wypadku reklamacji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267929"/>
            <a:ext cx="6296904" cy="488700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9" y="1267929"/>
            <a:ext cx="629690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TWORZENIE PROPOZYCJI ZAMÓWIEŃ ZAKUPU</a:t>
            </a:r>
          </a:p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ZAŁOŻENIA: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-560439" y="2703760"/>
            <a:ext cx="11189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/>
              <a:t>Skrócenie czasu poświęconego na tworzenie zamówień zakupu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 smtClean="0"/>
              <a:t>Zapewnienie lepszej dostępności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 smtClean="0"/>
              <a:t>Zapewnienie ilości minimalnej wybranych produktów niezależnie od rozchodu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 smtClean="0"/>
              <a:t>Zapewnienie ilości maksymalnej nie większej niż ilość miejsca przeznaczonego na dany asortyment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4631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02" y="2678061"/>
            <a:ext cx="6448425" cy="16002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21517" y="4918952"/>
            <a:ext cx="7983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Maciej Małecki – członek zarządu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35006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TWORZENIE PROPOZYCJI ZAMÓWIEŃ ZAKUPU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-727588" y="2618846"/>
            <a:ext cx="6430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/>
              <a:t>Kategorie ABC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/>
              <a:t>Normy maksymalne i minimalne z KSOM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/>
              <a:t>Średni rozchód dzienny z </a:t>
            </a:r>
            <a:r>
              <a:rPr lang="pl-PL" sz="3200" dirty="0" smtClean="0"/>
              <a:t>KSOM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dirty="0" smtClean="0"/>
              <a:t>Wzór własny operatora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82" y="2166288"/>
            <a:ext cx="625879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53375"/>
            <a:ext cx="9721753" cy="241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Koncepcja zarządzania zapasami - wzór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-698091" y="2516994"/>
            <a:ext cx="1223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dirty="0" smtClean="0"/>
              <a:t>Algorytm oblicza średni rozchód dzienny * liczba dni – ilość dostępna na magazynie</a:t>
            </a:r>
          </a:p>
          <a:p>
            <a:pPr marL="1714500" lvl="3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dirty="0" smtClean="0"/>
              <a:t>Wynik zawsze dopełnia do normy minimalnej</a:t>
            </a:r>
            <a:endParaRPr lang="pl-PL" sz="2400" dirty="0"/>
          </a:p>
          <a:p>
            <a:pPr marL="1714500" lvl="3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dirty="0" smtClean="0"/>
              <a:t>Wynik nie może przekroczyć normy maksymalnej chyba, że jest = 0</a:t>
            </a:r>
          </a:p>
        </p:txBody>
      </p:sp>
    </p:spTree>
    <p:extLst>
      <p:ext uri="{BB962C8B-B14F-4D97-AF65-F5344CB8AC3E}">
        <p14:creationId xmlns:p14="http://schemas.microsoft.com/office/powerpoint/2010/main" val="29134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-2192595" y="1705707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Wzór własny operatora (9)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28" y="1267929"/>
            <a:ext cx="4246174" cy="54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Wzór własny operatora (9)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314" y="2038561"/>
            <a:ext cx="5334041" cy="46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Przykładowy wynik obliczeń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-1232886" y="2866463"/>
            <a:ext cx="6430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Towar z kategorii A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Prognoza na 45 dni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Średni rozchód dzienny z okresu od 26.02 do 10.05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 smtClean="0"/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38,5 x 45 = 1732,5</a:t>
            </a:r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349 + 249 = 598</a:t>
            </a:r>
            <a:endParaRPr lang="pl-PL" sz="2400" b="1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8" y="2125149"/>
            <a:ext cx="6651372" cy="44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Przykładowy wynik obliczeń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-1232886" y="2866463"/>
            <a:ext cx="643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Towar z kategorii A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Prognoza na 45 dni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Średni rozchód dzienny z okresu od 26.02 do 10.05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62" y="2183810"/>
            <a:ext cx="6814421" cy="450462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-1232886" y="2866463"/>
            <a:ext cx="6430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Towar z kategorii A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Prognoza na 45 dni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Średni rozchód dzienny z okresu od 26.02 do 10.05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 smtClean="0"/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38,5 </a:t>
            </a:r>
            <a:r>
              <a:rPr lang="pl-PL" sz="2400" b="1" dirty="0" err="1" smtClean="0"/>
              <a:t>szt</a:t>
            </a:r>
            <a:r>
              <a:rPr lang="pl-PL" sz="2400" b="1" dirty="0" smtClean="0"/>
              <a:t> x 45 dni = 1732,5</a:t>
            </a:r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349 + 249 = 598</a:t>
            </a:r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199 </a:t>
            </a:r>
            <a:r>
              <a:rPr lang="pl-PL" sz="2400" b="1" dirty="0"/>
              <a:t>+</a:t>
            </a:r>
            <a:r>
              <a:rPr lang="pl-PL" sz="2400" b="1" dirty="0" smtClean="0"/>
              <a:t> 199 = 448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47304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Przykładowy wynik obliczeń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-1232886" y="2866463"/>
            <a:ext cx="6430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Towar z kategorii A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Prognoza na 45 dni</a:t>
            </a: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400" b="1" dirty="0" smtClean="0"/>
              <a:t>Średni rozchód dzienny z okresu od 26.02 do 10.05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2400" b="1" dirty="0" smtClean="0"/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0,73 </a:t>
            </a:r>
            <a:r>
              <a:rPr lang="pl-PL" sz="2400" b="1" dirty="0" err="1" smtClean="0"/>
              <a:t>szt</a:t>
            </a:r>
            <a:r>
              <a:rPr lang="pl-PL" sz="2400" b="1" dirty="0" smtClean="0"/>
              <a:t> x 45 dni = 36</a:t>
            </a:r>
          </a:p>
          <a:p>
            <a:pPr lvl="3">
              <a:buClr>
                <a:srgbClr val="FF0000"/>
              </a:buClr>
            </a:pPr>
            <a:r>
              <a:rPr lang="pl-PL" sz="2400" b="1" dirty="0" smtClean="0"/>
              <a:t>36-12=24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90" y="2113482"/>
            <a:ext cx="68199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Dalszy rozwój algorytmu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67350" y="2536723"/>
            <a:ext cx="10675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Zamawianie ilości w pełnych opakowaniach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Uwzględnianie przesunięć MM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Podpowiadanie gdy towar można przesunąć z innego magazynu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Uwzględnienie zamówień zakupu w trakcie realizacji</a:t>
            </a:r>
          </a:p>
        </p:txBody>
      </p:sp>
    </p:spTree>
    <p:extLst>
      <p:ext uri="{BB962C8B-B14F-4D97-AF65-F5344CB8AC3E}">
        <p14:creationId xmlns:p14="http://schemas.microsoft.com/office/powerpoint/2010/main" val="33834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Nowości, które obecnie testujemy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574824" y="2923940"/>
            <a:ext cx="554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Program punktowy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Notatki CRM</a:t>
            </a:r>
          </a:p>
        </p:txBody>
      </p:sp>
    </p:spTree>
    <p:extLst>
      <p:ext uri="{BB962C8B-B14F-4D97-AF65-F5344CB8AC3E}">
        <p14:creationId xmlns:p14="http://schemas.microsoft.com/office/powerpoint/2010/main" val="23756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Program punktowy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540" y="2353375"/>
            <a:ext cx="6193754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403564" y="1938359"/>
            <a:ext cx="7419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Firma rodzinna założona w 1989 roku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Hurtownia z branży </a:t>
            </a:r>
            <a:r>
              <a:rPr lang="pl-PL" sz="3200" b="1" dirty="0"/>
              <a:t>techniki grzewczej i </a:t>
            </a:r>
            <a:r>
              <a:rPr lang="pl-PL" sz="3200" b="1" dirty="0" smtClean="0"/>
              <a:t>sanitarnej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Zatrudniamy 65 pracowników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Członek grupy zakupowej SBS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Pracujemy na Trawersie od 1999 roku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19792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Notatki CRM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011" y="2328513"/>
            <a:ext cx="6212811" cy="41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63560" y="1420572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Notatki CRM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04" y="2328513"/>
            <a:ext cx="6184225" cy="40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2486" y="1433003"/>
            <a:ext cx="10441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Najważniejsze zalety Trawers</a:t>
            </a:r>
          </a:p>
          <a:p>
            <a:pPr lvl="1" algn="ctr">
              <a:buClr>
                <a:srgbClr val="FF0000"/>
              </a:buClr>
            </a:pPr>
            <a:endParaRPr lang="pl-PL" sz="4000" b="1" dirty="0" smtClean="0"/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67350" y="2536723"/>
            <a:ext cx="10675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Elastyczność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Dedykowane rozwiązania uwzględniające nasze potrzeby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Bardzo rozbudowane systemy do tworzenia raportów (zwłaszcza w porównaniu z innymi systemami ERP)</a:t>
            </a:r>
          </a:p>
        </p:txBody>
      </p:sp>
    </p:spTree>
    <p:extLst>
      <p:ext uri="{BB962C8B-B14F-4D97-AF65-F5344CB8AC3E}">
        <p14:creationId xmlns:p14="http://schemas.microsoft.com/office/powerpoint/2010/main" val="26142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2486" y="1433003"/>
            <a:ext cx="10441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pl-PL" sz="4000" b="1" dirty="0" smtClean="0"/>
              <a:t>Oczekiwania względem systemu ERP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67350" y="2536723"/>
            <a:ext cx="10675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Integracja z zewnętrznymi platformami sprzedażowymi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Zdalny dostęp kontrahentów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Automatyzacja procesów w prostszy sposób</a:t>
            </a:r>
          </a:p>
          <a:p>
            <a:pPr marL="1943100" lvl="3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Panel przyjmowania towarów do magazynu</a:t>
            </a:r>
          </a:p>
        </p:txBody>
      </p:sp>
    </p:spTree>
    <p:extLst>
      <p:ext uri="{BB962C8B-B14F-4D97-AF65-F5344CB8AC3E}">
        <p14:creationId xmlns:p14="http://schemas.microsoft.com/office/powerpoint/2010/main" val="163174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96181" y="2536723"/>
            <a:ext cx="4286864" cy="222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353375"/>
            <a:ext cx="9721753" cy="241248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0" y="1936385"/>
            <a:ext cx="106752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buClr>
                <a:srgbClr val="FF0000"/>
              </a:buClr>
            </a:pPr>
            <a:r>
              <a:rPr lang="pl-PL" sz="7000" b="1" dirty="0" smtClean="0"/>
              <a:t>Dziękuję za uwagę </a:t>
            </a:r>
            <a:r>
              <a:rPr lang="pl-PL" sz="7000" b="1" dirty="0" smtClean="0">
                <a:sym typeface="Wingdings" panose="05000000000000000000" pitchFamily="2" charset="2"/>
              </a:rPr>
              <a:t></a:t>
            </a:r>
            <a:endParaRPr lang="pl-PL" sz="7000" b="1" dirty="0" smtClean="0"/>
          </a:p>
          <a:p>
            <a:pPr lvl="3" algn="ctr">
              <a:buClr>
                <a:srgbClr val="FF0000"/>
              </a:buClr>
            </a:pPr>
            <a:endParaRPr lang="pl-PL" sz="3200" b="1" dirty="0" smtClean="0"/>
          </a:p>
          <a:p>
            <a:pPr lvl="3" algn="ctr">
              <a:buClr>
                <a:srgbClr val="FF0000"/>
              </a:buClr>
            </a:pPr>
            <a:r>
              <a:rPr lang="pl-PL" sz="4000" b="1" dirty="0" smtClean="0"/>
              <a:t>Maciej Małecki</a:t>
            </a:r>
          </a:p>
          <a:p>
            <a:pPr lvl="3" algn="ctr">
              <a:buClr>
                <a:srgbClr val="FF0000"/>
              </a:buClr>
            </a:pPr>
            <a:r>
              <a:rPr lang="pl-PL" sz="4000" b="1" dirty="0">
                <a:hlinkClick r:id="rId5"/>
              </a:rPr>
              <a:t>m</a:t>
            </a:r>
            <a:r>
              <a:rPr lang="pl-PL" sz="4000" b="1" dirty="0" smtClean="0">
                <a:hlinkClick r:id="rId5"/>
              </a:rPr>
              <a:t>aciej.malecki@marlin.com.pl</a:t>
            </a:r>
            <a:endParaRPr lang="pl-PL" sz="4000" b="1" dirty="0" smtClean="0"/>
          </a:p>
          <a:p>
            <a:pPr lvl="3" algn="ctr">
              <a:buClr>
                <a:srgbClr val="FF0000"/>
              </a:buClr>
            </a:pPr>
            <a:r>
              <a:rPr lang="pl-PL" sz="4000" b="1" dirty="0" smtClean="0"/>
              <a:t>509 475 174</a:t>
            </a:r>
          </a:p>
        </p:txBody>
      </p:sp>
    </p:spTree>
    <p:extLst>
      <p:ext uri="{BB962C8B-B14F-4D97-AF65-F5344CB8AC3E}">
        <p14:creationId xmlns:p14="http://schemas.microsoft.com/office/powerpoint/2010/main" val="37487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31" y="1453239"/>
            <a:ext cx="6179169" cy="48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84217" y="1788050"/>
            <a:ext cx="198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Oddział Krotoszyn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56" y="1788050"/>
            <a:ext cx="8241982" cy="40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9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84217" y="1788050"/>
            <a:ext cx="198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Oddział Warszawa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56" y="1511710"/>
            <a:ext cx="7128387" cy="47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84217" y="1788050"/>
            <a:ext cx="198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Oddział Poznań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56" y="1620901"/>
            <a:ext cx="8201267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9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880852" y="1720645"/>
            <a:ext cx="6872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pl-PL" sz="3200" b="1" dirty="0" smtClean="0"/>
              <a:t>Podstawowa działalność firmy: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Sprzedaż hurtowa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Dystrybucja do firm wykonawczych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Handel detaliczny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Własne wykonawstwo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123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75514"/>
            <a:ext cx="10058400" cy="7924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2326659"/>
            <a:ext cx="9721753" cy="241248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84217" y="1720645"/>
            <a:ext cx="10498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pl-PL" sz="3200" b="1" dirty="0" smtClean="0"/>
              <a:t>Trawers w liczbach:</a:t>
            </a:r>
          </a:p>
          <a:p>
            <a:endParaRPr lang="pl-PL" b="1" dirty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10 głównych systemów – NA, ZO, ZA, NZ, RK, MG, MI, KG, KB, PM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30 użytkowników </a:t>
            </a:r>
            <a:r>
              <a:rPr lang="pl-PL" sz="3200" b="1" dirty="0" smtClean="0"/>
              <a:t>łącznie, </a:t>
            </a:r>
            <a:r>
              <a:rPr lang="pl-PL" sz="3200" b="1" dirty="0"/>
              <a:t>w tym 16 pracujących zdalnie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5</a:t>
            </a:r>
            <a:r>
              <a:rPr lang="pl-PL" sz="3200" b="1" dirty="0" smtClean="0"/>
              <a:t>0 </a:t>
            </a:r>
            <a:r>
              <a:rPr lang="pl-PL" sz="3200" b="1" dirty="0"/>
              <a:t>tysięcy zamówień rocznie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 smtClean="0"/>
              <a:t>500</a:t>
            </a:r>
            <a:r>
              <a:rPr lang="pl-PL" sz="3200" b="1" dirty="0"/>
              <a:t> 000 </a:t>
            </a:r>
            <a:r>
              <a:rPr lang="pl-PL" sz="3200" b="1" dirty="0" smtClean="0"/>
              <a:t>pozycji na zamówieniach</a:t>
            </a:r>
            <a:endParaRPr lang="pl-PL" sz="3200" b="1" dirty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25 000 pozycji magazynowych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8 000 zamówień zakupu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3200" b="1" dirty="0"/>
              <a:t>4 terminale magazynowe</a:t>
            </a:r>
          </a:p>
        </p:txBody>
      </p:sp>
    </p:spTree>
    <p:extLst>
      <p:ext uri="{BB962C8B-B14F-4D97-AF65-F5344CB8AC3E}">
        <p14:creationId xmlns:p14="http://schemas.microsoft.com/office/powerpoint/2010/main" val="6404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575</Words>
  <Application>Microsoft Office PowerPoint</Application>
  <PresentationFormat>Panoramiczny</PresentationFormat>
  <Paragraphs>150</Paragraphs>
  <Slides>34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Dell</dc:creator>
  <cp:lastModifiedBy>Maciej Dell</cp:lastModifiedBy>
  <cp:revision>39</cp:revision>
  <dcterms:created xsi:type="dcterms:W3CDTF">2019-05-30T09:58:00Z</dcterms:created>
  <dcterms:modified xsi:type="dcterms:W3CDTF">2019-05-31T05:41:20Z</dcterms:modified>
</cp:coreProperties>
</file>